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257" r:id="rId3"/>
    <p:sldId id="306" r:id="rId4"/>
    <p:sldId id="303" r:id="rId5"/>
    <p:sldId id="285" r:id="rId6"/>
    <p:sldId id="316" r:id="rId7"/>
    <p:sldId id="305" r:id="rId8"/>
    <p:sldId id="307" r:id="rId9"/>
    <p:sldId id="315" r:id="rId10"/>
    <p:sldId id="283" r:id="rId11"/>
    <p:sldId id="314" r:id="rId12"/>
    <p:sldId id="313" r:id="rId13"/>
    <p:sldId id="290" r:id="rId14"/>
    <p:sldId id="294" r:id="rId15"/>
    <p:sldId id="291" r:id="rId16"/>
    <p:sldId id="304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What is Data Science?" id="{D004E2EC-B2D2-4F95-A01D-C90D0CE95CDB}">
          <p14:sldIdLst>
            <p14:sldId id="303"/>
            <p14:sldId id="285"/>
            <p14:sldId id="316"/>
            <p14:sldId id="305"/>
          </p14:sldIdLst>
        </p14:section>
        <p14:section name="03 What is Data Analytics?" id="{DDD30065-BC03-4C9D-8FF2-52460EC9B4F4}">
          <p14:sldIdLst>
            <p14:sldId id="307"/>
          </p14:sldIdLst>
        </p14:section>
        <p14:section name="04 Why to choose Data Science or Data Analytics?" id="{3D296992-B957-4696-8E42-D3432FC225FE}">
          <p14:sldIdLst>
            <p14:sldId id="315"/>
            <p14:sldId id="283"/>
            <p14:sldId id="314"/>
            <p14:sldId id="313"/>
          </p14:sldIdLst>
        </p14:section>
        <p14:section name="05 Tools &amp; Technologies, Job Strategies and CTC" id="{D7A576BD-4F7A-4B8C-9970-60EFC20E329B}">
          <p14:sldIdLst>
            <p14:sldId id="290"/>
            <p14:sldId id="294"/>
            <p14:sldId id="291"/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EF2C3C"/>
    <a:srgbClr val="00B050"/>
    <a:srgbClr val="297FD5"/>
    <a:srgbClr val="417B85"/>
    <a:srgbClr val="CC0000"/>
    <a:srgbClr val="748BFD"/>
    <a:srgbClr val="F9607F"/>
    <a:srgbClr val="4D0E13"/>
    <a:srgbClr val="F9B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8" autoAdjust="0"/>
    <p:restoredTop sz="96362" autoAdjust="0"/>
  </p:normalViewPr>
  <p:slideViewPr>
    <p:cSldViewPr snapToGrid="0">
      <p:cViewPr varScale="1">
        <p:scale>
          <a:sx n="164" d="100"/>
          <a:sy n="164" d="100"/>
        </p:scale>
        <p:origin x="528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5/4/23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APOLLO Hospital Pharmacy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39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5/4/23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40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up photo of silver iMac">
            <a:extLst>
              <a:ext uri="{FF2B5EF4-FFF2-40B4-BE49-F238E27FC236}">
                <a16:creationId xmlns:a16="http://schemas.microsoft.com/office/drawing/2014/main" id="{72D78B56-777B-43D3-B60B-D7257AC6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8" cy="688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3175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877743" y="591356"/>
            <a:ext cx="8571710" cy="1135428"/>
            <a:chOff x="419890" y="837791"/>
            <a:chExt cx="8571710" cy="113542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837791"/>
              <a:ext cx="84334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Data Science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vs.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Data Analytics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-US" i="1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kumimoji="0" lang="en-US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May, 2023</a:t>
              </a:r>
              <a:endParaRPr kumimoji="0" lang="en-US" sz="110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955074"/>
              <a:ext cx="56699" cy="4674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518523" cy="830997"/>
            <a:chOff x="2652371" y="1091472"/>
            <a:chExt cx="6360999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36099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2" y="1413692"/>
            <a:ext cx="629978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9BAFED4-13FE-4ED9-8E5D-DA5A8DF4E20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09D9CB3-7A82-48A3-8856-0D745210669B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DCF847-254D-4920-8D66-4A6AA341B462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41EB00-E4E8-43AA-B715-7CF5BE672D78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C29CA76-22AC-440A-A9F4-C6AC9712C00E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B39CEBD6-FC76-4189-8F77-EA4C133A3888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88914-B3E1-4E6C-B767-CB5856AF720F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0DADA-0190-4516-B35A-C53154CF568A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99B03-6813-438C-AFC4-195BD630BB16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F4EC7C-586C-46EC-8602-033777447B50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68B37-4363-4093-BA49-F3FE0DBA9649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62A96-E20C-43FE-AE1B-DBBB0C3B1206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vs. Data Analytics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220315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57585" cy="584775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23080" y="1264767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671398" y="1050623"/>
            <a:ext cx="6034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685321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 choose Data Science or Data Analytics?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</a:t>
                </a: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699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2000+ 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Fortune 200 company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7+ Fortune 500 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Data Science Topics including Chatbots, Kafka, ML &amp; AI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IIIT Bangalore + 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11159" y="1165412"/>
            <a:ext cx="8687900" cy="54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3074" name="Picture 2" descr="Data Science Process: A Beginner's Guide in Plain English">
            <a:extLst>
              <a:ext uri="{FF2B5EF4-FFF2-40B4-BE49-F238E27FC236}">
                <a16:creationId xmlns:a16="http://schemas.microsoft.com/office/drawing/2014/main" id="{FCE72A65-560D-4E55-8E9F-920C882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95" y="1028238"/>
            <a:ext cx="8480611" cy="44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4269/4269013.png">
            <a:extLst>
              <a:ext uri="{FF2B5EF4-FFF2-40B4-BE49-F238E27FC236}">
                <a16:creationId xmlns:a16="http://schemas.microsoft.com/office/drawing/2014/main" id="{6C836B16-A633-422D-973C-88D171F12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038" y="5456265"/>
            <a:ext cx="829923" cy="82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6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B4A41-120C-4265-8FA9-DBFB3F70E12F}"/>
              </a:ext>
            </a:extLst>
          </p:cNvPr>
          <p:cNvGrpSpPr/>
          <p:nvPr/>
        </p:nvGrpSpPr>
        <p:grpSpPr>
          <a:xfrm>
            <a:off x="1019321" y="3882558"/>
            <a:ext cx="10686863" cy="2231763"/>
            <a:chOff x="1019321" y="3882558"/>
            <a:chExt cx="10686863" cy="2231763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187446"/>
              <a:ext cx="2774078" cy="926875"/>
              <a:chOff x="863323" y="3628582"/>
              <a:chExt cx="2080559" cy="69515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62858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85488" y="4016057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2DC666-D423-4F0B-9786-5903C0C8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1742" y="4240960"/>
              <a:ext cx="7074442" cy="1709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2" descr="https://cdn-icons-png.flaticon.com/512/2351/2351820.png">
            <a:extLst>
              <a:ext uri="{FF2B5EF4-FFF2-40B4-BE49-F238E27FC236}">
                <a16:creationId xmlns:a16="http://schemas.microsoft.com/office/drawing/2014/main" id="{05E74F61-238F-4CEE-9799-A1DEB381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097" y="3025947"/>
            <a:ext cx="1026822" cy="9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71A151-2132-44B4-9FFC-3EEB3FE332B4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Analytics?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322053-55CC-4833-8A3C-EC0DA3F9439E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44E7BB1-9906-49B1-B895-0E97DBE5B50A}"/>
              </a:ext>
            </a:extLst>
          </p:cNvPr>
          <p:cNvSpPr/>
          <p:nvPr/>
        </p:nvSpPr>
        <p:spPr>
          <a:xfrm>
            <a:off x="5371955" y="2878663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3ECF88-4959-43D0-A6EF-22F0F5215111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77A2ED-5B61-47B2-97F8-D5286DDF4E1F}"/>
              </a:ext>
            </a:extLst>
          </p:cNvPr>
          <p:cNvGrpSpPr/>
          <p:nvPr/>
        </p:nvGrpSpPr>
        <p:grpSpPr>
          <a:xfrm>
            <a:off x="1173677" y="1476360"/>
            <a:ext cx="4290973" cy="1163513"/>
            <a:chOff x="1173677" y="1476360"/>
            <a:chExt cx="4290973" cy="116351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20E502-9AE5-4A33-9DC3-F4AE58AAD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40585" y="1514866"/>
              <a:ext cx="1124065" cy="11250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C0363FE-0A14-4391-828E-C44E18CD9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285" y="1644675"/>
              <a:ext cx="864665" cy="865390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E7E644-6CFD-48DA-BE04-B8433C7E4565}"/>
                </a:ext>
              </a:extLst>
            </p:cNvPr>
            <p:cNvSpPr txBox="1"/>
            <p:nvPr/>
          </p:nvSpPr>
          <p:spPr>
            <a:xfrm>
              <a:off x="1173677" y="2046182"/>
              <a:ext cx="3034929" cy="410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Analysts need to understand how the data is stored and structured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AC1CDF-59C1-46D6-9059-F8C655CE0FA4}"/>
                </a:ext>
              </a:extLst>
            </p:cNvPr>
            <p:cNvSpPr/>
            <p:nvPr/>
          </p:nvSpPr>
          <p:spPr>
            <a:xfrm>
              <a:off x="1206182" y="1476360"/>
              <a:ext cx="3002425" cy="57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patterns &amp;</a:t>
              </a:r>
            </a:p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 of data</a:t>
              </a:r>
            </a:p>
          </p:txBody>
        </p:sp>
        <p:pic>
          <p:nvPicPr>
            <p:cNvPr id="56" name="Picture 2" descr="https://cdn-icons-png.flaticon.com/512/3137/3137927.png">
              <a:extLst>
                <a:ext uri="{FF2B5EF4-FFF2-40B4-BE49-F238E27FC236}">
                  <a16:creationId xmlns:a16="http://schemas.microsoft.com/office/drawing/2014/main" id="{C2BD604D-D491-4158-A2D9-2F4DB76C7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663" y="1704961"/>
              <a:ext cx="736107" cy="736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1CB8365-F57B-4D23-8ED2-67617420FB00}"/>
              </a:ext>
            </a:extLst>
          </p:cNvPr>
          <p:cNvGrpSpPr/>
          <p:nvPr/>
        </p:nvGrpSpPr>
        <p:grpSpPr>
          <a:xfrm>
            <a:off x="755650" y="3784834"/>
            <a:ext cx="4230380" cy="1125007"/>
            <a:chOff x="755650" y="3784834"/>
            <a:chExt cx="4230380" cy="112500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D88AFA-10F4-41A5-8FC0-E5B10F018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1965" y="3784834"/>
              <a:ext cx="1124065" cy="11250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09DD69E-9F6F-4FFC-A08E-E3210A1FA2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1665" y="3914643"/>
              <a:ext cx="864665" cy="86539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04FF77-152F-43E3-8599-4B9D958087B8}"/>
                </a:ext>
              </a:extLst>
            </p:cNvPr>
            <p:cNvSpPr txBox="1"/>
            <p:nvPr/>
          </p:nvSpPr>
          <p:spPr>
            <a:xfrm>
              <a:off x="755650" y="4421866"/>
              <a:ext cx="2996119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pipelines are an </a:t>
              </a:r>
            </a:p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integral part of data lifecycle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B28384-E1D5-41C7-A876-DC90140D1D44}"/>
                </a:ext>
              </a:extLst>
            </p:cNvPr>
            <p:cNvSpPr/>
            <p:nvPr/>
          </p:nvSpPr>
          <p:spPr>
            <a:xfrm>
              <a:off x="1153683" y="3872822"/>
              <a:ext cx="2574423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pipelines to </a:t>
              </a:r>
            </a:p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the flow of data</a:t>
              </a:r>
            </a:p>
          </p:txBody>
        </p:sp>
        <p:pic>
          <p:nvPicPr>
            <p:cNvPr id="62" name="Picture 4" descr="https://cdn-icons-png.flaticon.com/512/2860/2860157.png">
              <a:extLst>
                <a:ext uri="{FF2B5EF4-FFF2-40B4-BE49-F238E27FC236}">
                  <a16:creationId xmlns:a16="http://schemas.microsoft.com/office/drawing/2014/main" id="{00563A35-A38F-421A-A389-BF071FDCE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56" y="4017635"/>
              <a:ext cx="610059" cy="610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EA33C5E-A46D-49EF-A93F-9F2662B1F022}"/>
              </a:ext>
            </a:extLst>
          </p:cNvPr>
          <p:cNvGrpSpPr/>
          <p:nvPr/>
        </p:nvGrpSpPr>
        <p:grpSpPr>
          <a:xfrm>
            <a:off x="4681471" y="4843442"/>
            <a:ext cx="3591131" cy="1929133"/>
            <a:chOff x="4681471" y="4843442"/>
            <a:chExt cx="3591131" cy="192913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E707F40-B71F-4334-A3DF-9AE7FF43B5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8589" y="4843442"/>
              <a:ext cx="1124065" cy="1125007"/>
            </a:xfrm>
            <a:prstGeom prst="ellipse">
              <a:avLst/>
            </a:prstGeom>
            <a:solidFill>
              <a:srgbClr val="CAFE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6731841-7D1B-47A8-8095-E5FCF2671330}"/>
                </a:ext>
              </a:extLst>
            </p:cNvPr>
            <p:cNvGrpSpPr/>
            <p:nvPr/>
          </p:nvGrpSpPr>
          <p:grpSpPr>
            <a:xfrm>
              <a:off x="4681471" y="4973251"/>
              <a:ext cx="3591131" cy="1799324"/>
              <a:chOff x="4681471" y="4973251"/>
              <a:chExt cx="3591131" cy="179932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2C1DBE9-20B5-4D88-A1D2-51717C0F35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68289" y="4973251"/>
                <a:ext cx="864665" cy="865390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0E5A8BD-3167-4B6C-8484-032B61A43F12}"/>
                  </a:ext>
                </a:extLst>
              </p:cNvPr>
              <p:cNvSpPr txBox="1"/>
              <p:nvPr/>
            </p:nvSpPr>
            <p:spPr>
              <a:xfrm>
                <a:off x="4681471" y="6362334"/>
                <a:ext cx="3591131" cy="410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any organization, Data Analyst’s own parts of the data flow, and can add a lot of value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9AFF45E-0770-449D-A663-6C0BA4504A8E}"/>
                  </a:ext>
                </a:extLst>
              </p:cNvPr>
              <p:cNvSpPr/>
              <p:nvPr/>
            </p:nvSpPr>
            <p:spPr>
              <a:xfrm>
                <a:off x="5585164" y="6011492"/>
                <a:ext cx="1527662" cy="28732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Own the Data</a:t>
                </a:r>
              </a:p>
            </p:txBody>
          </p:sp>
          <p:pic>
            <p:nvPicPr>
              <p:cNvPr id="69" name="Picture 6" descr="https://cdn-icons-png.flaticon.com/512/3270/3270865.png">
                <a:extLst>
                  <a:ext uri="{FF2B5EF4-FFF2-40B4-BE49-F238E27FC236}">
                    <a16:creationId xmlns:a16="http://schemas.microsoft.com/office/drawing/2014/main" id="{78720D88-30B6-438F-A4C3-FD389F85FE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290" y="5087504"/>
                <a:ext cx="690662" cy="690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57BCB1-95A0-4DAC-9292-8D18AAC0F97D}"/>
              </a:ext>
            </a:extLst>
          </p:cNvPr>
          <p:cNvGrpSpPr/>
          <p:nvPr/>
        </p:nvGrpSpPr>
        <p:grpSpPr>
          <a:xfrm>
            <a:off x="7486058" y="3784833"/>
            <a:ext cx="4011494" cy="1125007"/>
            <a:chOff x="7486058" y="3784833"/>
            <a:chExt cx="4011494" cy="112500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35DC945-9AA1-4FF2-88A1-79604980B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86058" y="3784833"/>
              <a:ext cx="1124065" cy="1125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9EDF2BF-45E7-4180-8757-F650B85ABF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758" y="3914642"/>
              <a:ext cx="864665" cy="86539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675BE7E-D183-4BBD-8341-6483EAD579A1}"/>
                </a:ext>
              </a:extLst>
            </p:cNvPr>
            <p:cNvSpPr txBox="1"/>
            <p:nvPr/>
          </p:nvSpPr>
          <p:spPr>
            <a:xfrm>
              <a:off x="8746015" y="4406056"/>
              <a:ext cx="2751537" cy="451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is important that the right people 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access to the right set of data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CB1CFE-8947-4F83-9C07-EDDFE116FB83}"/>
                </a:ext>
              </a:extLst>
            </p:cNvPr>
            <p:cNvSpPr/>
            <p:nvPr/>
          </p:nvSpPr>
          <p:spPr>
            <a:xfrm>
              <a:off x="8737018" y="3837340"/>
              <a:ext cx="2440990" cy="57464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 the quality and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governance of data</a:t>
              </a:r>
            </a:p>
          </p:txBody>
        </p:sp>
        <p:pic>
          <p:nvPicPr>
            <p:cNvPr id="75" name="Picture 8" descr="https://cdn-icons-png.flaticon.com/512/3500/3500954.png">
              <a:extLst>
                <a:ext uri="{FF2B5EF4-FFF2-40B4-BE49-F238E27FC236}">
                  <a16:creationId xmlns:a16="http://schemas.microsoft.com/office/drawing/2014/main" id="{A93D9832-C32D-4F40-8EAF-99EBB12BC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8862" y="4011570"/>
              <a:ext cx="678457" cy="678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D7D84D-91B4-4F26-93E9-4ECAFFBCB2DF}"/>
              </a:ext>
            </a:extLst>
          </p:cNvPr>
          <p:cNvGrpSpPr/>
          <p:nvPr/>
        </p:nvGrpSpPr>
        <p:grpSpPr>
          <a:xfrm>
            <a:off x="6847218" y="1499626"/>
            <a:ext cx="5045163" cy="1125007"/>
            <a:chOff x="6847218" y="1499626"/>
            <a:chExt cx="5045163" cy="112500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90026E2-A708-4B96-BC34-1C9399011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47218" y="1499626"/>
              <a:ext cx="1124065" cy="112500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9FA430-1E4B-4788-A75D-A68179E01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76918" y="1629435"/>
              <a:ext cx="864665" cy="86539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3308E5-8290-4461-84B0-58D831DE0DD6}"/>
                </a:ext>
              </a:extLst>
            </p:cNvPr>
            <p:cNvSpPr txBox="1"/>
            <p:nvPr/>
          </p:nvSpPr>
          <p:spPr>
            <a:xfrm>
              <a:off x="8109271" y="2096334"/>
              <a:ext cx="3783110" cy="410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Tracking and maintaining large pipelines is an integral part of the Data Analyst’s job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3773CC-4D76-450C-B25E-6C62B95038DC}"/>
                </a:ext>
              </a:extLst>
            </p:cNvPr>
            <p:cNvSpPr/>
            <p:nvPr/>
          </p:nvSpPr>
          <p:spPr>
            <a:xfrm>
              <a:off x="8124442" y="1526317"/>
              <a:ext cx="3383941" cy="574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Deal with the tracking of data </a:t>
              </a:r>
            </a:p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understand databases</a:t>
              </a:r>
            </a:p>
          </p:txBody>
        </p:sp>
        <p:pic>
          <p:nvPicPr>
            <p:cNvPr id="81" name="Picture 10" descr="https://cdn-icons-png.flaticon.com/512/998/998341.png">
              <a:extLst>
                <a:ext uri="{FF2B5EF4-FFF2-40B4-BE49-F238E27FC236}">
                  <a16:creationId xmlns:a16="http://schemas.microsoft.com/office/drawing/2014/main" id="{AA922118-0E0E-4247-B39F-5B356BD6A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077" y="1717614"/>
              <a:ext cx="599536" cy="59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C42D50-995D-4A39-8165-B6532F7F8E0A}"/>
              </a:ext>
            </a:extLst>
          </p:cNvPr>
          <p:cNvCxnSpPr>
            <a:cxnSpLocks/>
          </p:cNvCxnSpPr>
          <p:nvPr/>
        </p:nvCxnSpPr>
        <p:spPr>
          <a:xfrm flipV="1">
            <a:off x="7362825" y="1866324"/>
            <a:ext cx="0" cy="41077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1CE901-18A8-494C-BB75-728016D08EA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Why choose Data Science or Data Analytics?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45C44-CEDD-4B49-BECD-4E9B0C6EA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3362-2C43-4D9C-90E1-3FA75EAF8269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FCB40-29B5-4DFD-81AF-8B8D0649A79F}"/>
              </a:ext>
            </a:extLst>
          </p:cNvPr>
          <p:cNvGrpSpPr/>
          <p:nvPr/>
        </p:nvGrpSpPr>
        <p:grpSpPr>
          <a:xfrm>
            <a:off x="1433035" y="1568301"/>
            <a:ext cx="5707004" cy="937436"/>
            <a:chOff x="1433035" y="1568301"/>
            <a:chExt cx="5707004" cy="9374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BBCC99-DFC6-42F5-866D-77BD1A865421}"/>
                </a:ext>
              </a:extLst>
            </p:cNvPr>
            <p:cNvGrpSpPr/>
            <p:nvPr/>
          </p:nvGrpSpPr>
          <p:grpSpPr>
            <a:xfrm>
              <a:off x="1433035" y="1568301"/>
              <a:ext cx="5707004" cy="937436"/>
              <a:chOff x="-124163" y="3302039"/>
              <a:chExt cx="5707004" cy="937436"/>
            </a:xfrm>
          </p:grpSpPr>
          <p:grpSp>
            <p:nvGrpSpPr>
              <p:cNvPr id="11" name="Group 39">
                <a:extLst>
                  <a:ext uri="{FF2B5EF4-FFF2-40B4-BE49-F238E27FC236}">
                    <a16:creationId xmlns:a16="http://schemas.microsoft.com/office/drawing/2014/main" id="{7B9F6DB1-1743-4EA8-91E6-CF0EBAC91089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681947"/>
                <a:chOff x="22092" y="2455489"/>
                <a:chExt cx="3484716" cy="511461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64DE221-C394-4810-B1EE-B30D6A6B408F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 of Interest in the Data Field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2333EAF-5BF6-45AD-B83F-20B8064C4E9D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It is critical to understand yourself and your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areas of interest to understand where you belong</a:t>
                  </a:r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100387B-79B6-4555-BCB9-BE10014B51E5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" name="Picture 2" descr="https://cdn-icons-png.flaticon.com/512/138/138928.png">
              <a:extLst>
                <a:ext uri="{FF2B5EF4-FFF2-40B4-BE49-F238E27FC236}">
                  <a16:creationId xmlns:a16="http://schemas.microsoft.com/office/drawing/2014/main" id="{7B36D6B9-5BFA-46A2-9B59-382E2332C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4917" y="1703822"/>
              <a:ext cx="625179" cy="62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342262-88EF-4D11-AD11-4C16521AF237}"/>
              </a:ext>
            </a:extLst>
          </p:cNvPr>
          <p:cNvGrpSpPr/>
          <p:nvPr/>
        </p:nvGrpSpPr>
        <p:grpSpPr>
          <a:xfrm>
            <a:off x="1001486" y="3932722"/>
            <a:ext cx="6138553" cy="937436"/>
            <a:chOff x="1001486" y="3932722"/>
            <a:chExt cx="6138553" cy="93743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2524BA-B311-4D97-9C93-D455A57DE50C}"/>
                </a:ext>
              </a:extLst>
            </p:cNvPr>
            <p:cNvGrpSpPr/>
            <p:nvPr/>
          </p:nvGrpSpPr>
          <p:grpSpPr>
            <a:xfrm>
              <a:off x="1001486" y="3932722"/>
              <a:ext cx="6138553" cy="937436"/>
              <a:chOff x="-124163" y="3302039"/>
              <a:chExt cx="5707004" cy="937436"/>
            </a:xfrm>
          </p:grpSpPr>
          <p:grpSp>
            <p:nvGrpSpPr>
              <p:cNvPr id="18" name="Group 39">
                <a:extLst>
                  <a:ext uri="{FF2B5EF4-FFF2-40B4-BE49-F238E27FC236}">
                    <a16:creationId xmlns:a16="http://schemas.microsoft.com/office/drawing/2014/main" id="{434638B6-6899-45A3-B948-C19525EE8CF6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F45363-B277-42C5-863B-3A3891DDBC1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Market Supply-Demand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F066D66-8438-49CF-81D5-168CD1D687F6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Always follow the market. Understanding the supply and demand curves of the market will help you get the best paying job</a:t>
                  </a: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8A54385-0D6C-4A09-A6FA-63E62D096236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7" name="Picture 4" descr="https://cdn-icons-png.flaticon.com/512/4256/4256900.png">
              <a:extLst>
                <a:ext uri="{FF2B5EF4-FFF2-40B4-BE49-F238E27FC236}">
                  <a16:creationId xmlns:a16="http://schemas.microsoft.com/office/drawing/2014/main" id="{34638338-F4CD-4AD7-BFC4-BFB03D1C7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4089996"/>
              <a:ext cx="551208" cy="55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0642AD-8803-4172-9CDC-5F0E571D8F94}"/>
              </a:ext>
            </a:extLst>
          </p:cNvPr>
          <p:cNvGrpSpPr/>
          <p:nvPr/>
        </p:nvGrpSpPr>
        <p:grpSpPr>
          <a:xfrm>
            <a:off x="2583783" y="2752651"/>
            <a:ext cx="4556256" cy="937436"/>
            <a:chOff x="2583783" y="2752651"/>
            <a:chExt cx="4556256" cy="9374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1485FD-FCFB-478B-9B26-281EC1F744CC}"/>
                </a:ext>
              </a:extLst>
            </p:cNvPr>
            <p:cNvGrpSpPr/>
            <p:nvPr/>
          </p:nvGrpSpPr>
          <p:grpSpPr>
            <a:xfrm>
              <a:off x="2583783" y="2752651"/>
              <a:ext cx="4556256" cy="937436"/>
              <a:chOff x="1026585" y="4646202"/>
              <a:chExt cx="4556256" cy="937436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341E7B48-1D5F-4EEF-B145-8134B67753EB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7728708-9D67-43BA-B519-579156B34466}"/>
                    </a:ext>
                  </a:extLst>
                </p:cNvPr>
                <p:cNvSpPr txBox="1"/>
                <p:nvPr/>
              </p:nvSpPr>
              <p:spPr>
                <a:xfrm>
                  <a:off x="1991967" y="3463613"/>
                  <a:ext cx="151483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Domain Expertise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761F52D-0743-4C8F-A841-0C3FA5F5BC7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Based on your previous experience, you can decide which area you would like to go into</a:t>
                  </a:r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83CC356-6528-42B6-AE6E-0139CAA56594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8" descr="https://cdn-icons-png.flaticon.com/512/5952/5952109.png">
              <a:extLst>
                <a:ext uri="{FF2B5EF4-FFF2-40B4-BE49-F238E27FC236}">
                  <a16:creationId xmlns:a16="http://schemas.microsoft.com/office/drawing/2014/main" id="{DEA60032-A339-4C9B-BEE2-140C9B651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106" y="2896615"/>
              <a:ext cx="682608" cy="68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377444-BBAB-4535-ACCC-E0515BC1E5BF}"/>
              </a:ext>
            </a:extLst>
          </p:cNvPr>
          <p:cNvGrpSpPr/>
          <p:nvPr/>
        </p:nvGrpSpPr>
        <p:grpSpPr>
          <a:xfrm>
            <a:off x="1433035" y="5141864"/>
            <a:ext cx="5707004" cy="937436"/>
            <a:chOff x="1433035" y="5141864"/>
            <a:chExt cx="5707004" cy="93743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418E5F-AFC6-41DF-A8B9-02688D5834EC}"/>
                </a:ext>
              </a:extLst>
            </p:cNvPr>
            <p:cNvGrpSpPr/>
            <p:nvPr/>
          </p:nvGrpSpPr>
          <p:grpSpPr>
            <a:xfrm>
              <a:off x="1433035" y="5141864"/>
              <a:ext cx="5707004" cy="937436"/>
              <a:chOff x="-124163" y="3302039"/>
              <a:chExt cx="5707004" cy="937436"/>
            </a:xfrm>
          </p:grpSpPr>
          <p:grpSp>
            <p:nvGrpSpPr>
              <p:cNvPr id="32" name="Group 39">
                <a:extLst>
                  <a:ext uri="{FF2B5EF4-FFF2-40B4-BE49-F238E27FC236}">
                    <a16:creationId xmlns:a16="http://schemas.microsoft.com/office/drawing/2014/main" id="{5A439084-E852-4953-97A5-4FC7E2368014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722983"/>
                <a:chOff x="22092" y="2455489"/>
                <a:chExt cx="3484716" cy="542238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7ED1DD-6E0B-4510-ACD3-EDB2D52B7785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60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Tools &amp; Technologies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121B340-6BB5-4210-B6F1-B43A5794D20F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3384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Having the right tools and skillset 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can help you navigate the right jobs</a:t>
                  </a: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CEE1D85-0C9D-4E56-90C6-279D211BD5FA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960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1" name="Picture 10" descr="https://cdn-icons-png.flaticon.com/512/2694/2694997.png">
              <a:extLst>
                <a:ext uri="{FF2B5EF4-FFF2-40B4-BE49-F238E27FC236}">
                  <a16:creationId xmlns:a16="http://schemas.microsoft.com/office/drawing/2014/main" id="{7538C602-D057-46AB-A09B-C1170E8A5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580" y="5277881"/>
              <a:ext cx="661851" cy="66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73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8577</TotalTime>
  <Words>1134</Words>
  <Application>Microsoft Macintosh PowerPoint</Application>
  <PresentationFormat>Widescreen</PresentationFormat>
  <Paragraphs>189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1053</cp:revision>
  <dcterms:created xsi:type="dcterms:W3CDTF">2021-05-29T21:16:01Z</dcterms:created>
  <dcterms:modified xsi:type="dcterms:W3CDTF">2023-05-04T13:37:55Z</dcterms:modified>
</cp:coreProperties>
</file>